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A04"/>
    <a:srgbClr val="803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3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1%83%D1%81%D0%B0%D0%BB%D0%BA%D0%B8" TargetMode="External"/><Relationship Id="rId13" Type="http://schemas.openxmlformats.org/officeDocument/2006/relationships/hyperlink" Target="http://ru.wikipedia.org/wiki/%D0%9F%D0%BE%D0%BB%D1%83%D0%B4%D0%BD%D0%B8%D1%86%D1%8B" TargetMode="External"/><Relationship Id="rId18" Type="http://schemas.openxmlformats.org/officeDocument/2006/relationships/hyperlink" Target="http://godsbay.ru/slavs/gamayun.html" TargetMode="External"/><Relationship Id="rId3" Type="http://schemas.openxmlformats.org/officeDocument/2006/relationships/hyperlink" Target="http://ru.wikipedia.org/wiki/%D1%EB%E0%E2%FF%ED%F1%EA%E0%FF_%EC%E8%F4%EE%EB%EE%E3%E8%FF" TargetMode="External"/><Relationship Id="rId7" Type="http://schemas.openxmlformats.org/officeDocument/2006/relationships/hyperlink" Target="http://ru.wikipedia.org/wiki/%D0%9A%D0%B8%D0%BA%D0%B8%D0%BC%D0%BE%D1%80%D0%B0" TargetMode="External"/><Relationship Id="rId12" Type="http://schemas.openxmlformats.org/officeDocument/2006/relationships/hyperlink" Target="http://ru.wikipedia.org/wiki/%D0%9E%D0%B2%D0%B8%D0%BD%D0%BD%D0%B8%D0%BA" TargetMode="External"/><Relationship Id="rId17" Type="http://schemas.openxmlformats.org/officeDocument/2006/relationships/hyperlink" Target="http://godsbay.ru/slavs/syrin.html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godsbay.ru/slavs/stratim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5%D1%88%D0%B8%D0%B9" TargetMode="External"/><Relationship Id="rId11" Type="http://schemas.openxmlformats.org/officeDocument/2006/relationships/hyperlink" Target="http://ru.wikipedia.org/wiki/%D0%92%D0%BE%D0%BB%D0%BA%D0%BE%D0%BB%D0%B0%D0%BA" TargetMode="External"/><Relationship Id="rId5" Type="http://schemas.openxmlformats.org/officeDocument/2006/relationships/hyperlink" Target="http://ru.wikipedia.org/wiki/%D0%92%D0%BE%D0%B4%D1%8F%D0%BD%D0%BE%D0%B9" TargetMode="External"/><Relationship Id="rId15" Type="http://schemas.openxmlformats.org/officeDocument/2006/relationships/hyperlink" Target="http://slavyans.narod.ru/nechist/shishiga.html" TargetMode="External"/><Relationship Id="rId10" Type="http://schemas.openxmlformats.org/officeDocument/2006/relationships/hyperlink" Target="http://ru.wikipedia.org/wiki/%D0%94%D0%BE%D0%BC%D0%BE%D0%B2%D0%BE%D0%B9" TargetMode="External"/><Relationship Id="rId4" Type="http://schemas.openxmlformats.org/officeDocument/2006/relationships/hyperlink" Target="http://commons.wikimedia.org/wiki/File:Bannik.jpg?uselang=ru" TargetMode="External"/><Relationship Id="rId9" Type="http://schemas.openxmlformats.org/officeDocument/2006/relationships/hyperlink" Target="http://ru.wikipedia.org/wiki/%D0%91%D0%B0%D0%B1%D0%B0-%D0%AF%D0%B3%D0%B0" TargetMode="External"/><Relationship Id="rId14" Type="http://schemas.openxmlformats.org/officeDocument/2006/relationships/hyperlink" Target="http://ekouglich.ucoz.ru/load/istorija_i_kraevedenie/slavjanskie_dukhi_stikhij_1/2-1-0-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dreamworlds.ru/uploads/posts/2008-08/1218812647_16307172_dadbb64f67ac6259fd8272923a820c71_ful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unnatural.ru/images/vampire/69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42860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 Дистанционный конкурс «Мифологические существа»</a:t>
            </a:r>
            <a:endParaRPr lang="ru-RU" sz="2000" b="1" dirty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717358"/>
            <a:ext cx="5786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82A04"/>
                </a:solidFill>
              </a:rPr>
              <a:t>«Славянские мифологические существа»</a:t>
            </a:r>
            <a:endParaRPr lang="ru-RU" sz="4400" b="1" dirty="0">
              <a:solidFill>
                <a:srgbClr val="582A0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338" y="4941168"/>
            <a:ext cx="56886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Кникст Анна, 11 класс 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А,</a:t>
            </a:r>
          </a:p>
          <a:p>
            <a:pPr algn="r"/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МБОУ «СОШ 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7», 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. Усть-Илимск.</a:t>
            </a:r>
          </a:p>
          <a:p>
            <a:pPr algn="r"/>
            <a:endParaRPr lang="ru-RU" sz="2000" b="1" dirty="0" smtClean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Куратор: 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Адамкова Антонина </a:t>
            </a:r>
            <a:r>
              <a:rPr lang="ru-RU" sz="2000" b="1" dirty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ихайловна, учитель музыки, МБОУ «СОШ № 7»</a:t>
            </a:r>
            <a:endParaRPr lang="ru-RU" sz="3200" b="1" dirty="0" smtClean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6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635896" y="116632"/>
            <a:ext cx="1571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Сирин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803D0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Рисунок 19" descr="Описание: http://s018.radikal.ru/i516/1210/e3/7dd1d8818a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71546"/>
            <a:ext cx="1681158" cy="275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85918" y="4214820"/>
            <a:ext cx="550072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одна из райских птиц, даже самое ее название созвучно с названием рая: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Ирий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отнюдь не светлые Алконост и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Гамаюн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Сирин - темная птица, темная сила, посланница властелина подземного мира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головы до пояса Сирин - женщина несравненной красоты, от пояса же - птица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послушает ее голос, забывает обо всем на свете, но скоро обрекается на беды и несчастья, а то и умирает.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Причем нет сил, чтобы заставить его не слушать голос Сирин.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голос этот - истинное блаженство!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582A0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F:\Новая папка\slav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00174"/>
            <a:ext cx="2820420" cy="202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646033" y="116632"/>
            <a:ext cx="17090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Стратим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803D0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Рисунок 18" descr="Описание: http://s019.radikal.ru/i641/1210/6a/57ae2fb737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85860"/>
            <a:ext cx="2571768" cy="161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43042" y="3322408"/>
            <a:ext cx="57150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Стародавние сказания утверждают, что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Стратим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-птица - прародительница всех птиц - живет на море-океане, подобно Алконосту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кричит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Стратим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-птица, подымается страшная буря. 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даже если всего лишь поведет она крылом, море волнуется,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колышется.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если взлетает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Стратим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-птица, тут уж такие валы вздымаются, что потопляет море корабли, разверзает бездны глубочайшие и смывает с берегов города и леса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этом смысле она подобна Морскому царю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некоторых сказаниях она помогает герою выбраться с безлюдного острова и долететь до земли - за то, что он спасает и милует ее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птенцов.Сохранилось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странное и загадочное пророчество: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«Когда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Стратим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вострепещется во втором часу после полуночи, тогда запоют все петухи по всей земле, осветится в те поры и вся земля».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4" name="Picture 4" descr="F:\Новая папка\slav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71546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89967" y="156969"/>
            <a:ext cx="17069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Феникс </a:t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803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Рисунок 17" descr="Описание: http://i073.radikal.ru/1210/bf/4e5dc2a586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357298"/>
            <a:ext cx="2714644" cy="217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57356" y="4179663"/>
            <a:ext cx="53578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Мифологическая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птица, обладающая способностью сжигать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себя. Её имя в переводе с греческого значит «огненный», «багряный».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Известна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мифологиях разных культур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Считалось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феникс имеет внешний вид орла с ярко-красным оперением. 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582A0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Предвидя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смерть, сжигает себя в собственном гнезде, а из пепла появляется птенец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 версиям мифа — возрождается из пепла.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Рисунок 16" descr="Описание: http://s019.radikal.ru/i607/1210/50/d21c5b2cee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298"/>
            <a:ext cx="2696784" cy="215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785926"/>
            <a:ext cx="60890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внимание!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27596" y="196125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803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Интернет-ресурсы: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803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433" y="692696"/>
            <a:ext cx="57606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http://ru.wikipedia.org/wiki/%D1%EB%E0%E2%FF%ED%F1%EA%E0%FF_%</a:t>
            </a:r>
            <a:r>
              <a:rPr lang="en-US" sz="1400" dirty="0" smtClean="0">
                <a:hlinkClick r:id="rId3"/>
              </a:rPr>
              <a:t>EC%E8%F4%EE%EB%EE%E3%E8%FF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commons.wikimedia.org/wiki/File:Bannik.jpg?uselang=ru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http://ru.wikipedia.org/wiki/%</a:t>
            </a:r>
            <a:r>
              <a:rPr lang="en-US" sz="1400" dirty="0" smtClean="0">
                <a:hlinkClick r:id="rId5"/>
              </a:rPr>
              <a:t>D0%92%D0%BE%D0%B4%D1%8F%D0%BD%D0%BE%D0%B9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6"/>
              </a:rPr>
              <a:t>http://ru.wikipedia.org/wiki/%</a:t>
            </a:r>
            <a:r>
              <a:rPr lang="en-US" sz="1400" dirty="0" smtClean="0">
                <a:hlinkClick r:id="rId6"/>
              </a:rPr>
              <a:t>D0%9B%D0%B5%D1%88%D0%B8%D0%B9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7"/>
              </a:rPr>
              <a:t>http://ru.wikipedia.org/wiki/%</a:t>
            </a:r>
            <a:r>
              <a:rPr lang="en-US" sz="1400" dirty="0" smtClean="0">
                <a:hlinkClick r:id="rId7"/>
              </a:rPr>
              <a:t>D0%9A%D0%B8%D0%BA%D0%B8%D0%BC%D0%BE%D1%80%D0%B0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8"/>
              </a:rPr>
              <a:t>http://ru.wikipedia.org/wiki/%</a:t>
            </a:r>
            <a:r>
              <a:rPr lang="en-US" sz="1400" dirty="0" smtClean="0">
                <a:hlinkClick r:id="rId8"/>
              </a:rPr>
              <a:t>D0%A0%D1%83%D1%81%D0%B0%D0%BB%D0%BA%D0%B8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9"/>
              </a:rPr>
              <a:t>http://ru.wikipedia.org/wiki/%D0%91%D0%B0%D0%B1%D0%B0-%</a:t>
            </a:r>
            <a:r>
              <a:rPr lang="en-US" sz="1400" dirty="0" smtClean="0">
                <a:hlinkClick r:id="rId9"/>
              </a:rPr>
              <a:t>D0%AF%D0%B3%D0%B0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10"/>
              </a:rPr>
              <a:t>http://ru.wikipedia.org/wiki/%</a:t>
            </a:r>
            <a:r>
              <a:rPr lang="en-US" sz="1400" dirty="0" smtClean="0">
                <a:hlinkClick r:id="rId10"/>
              </a:rPr>
              <a:t>D0%94%D0%BE%D0%BC%D0%BE%D0%B2%D0%BE%D0%B9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11"/>
              </a:rPr>
              <a:t>http://ru.wikipedia.org/wiki/%</a:t>
            </a:r>
            <a:r>
              <a:rPr lang="en-US" sz="1400" dirty="0" smtClean="0">
                <a:hlinkClick r:id="rId11"/>
              </a:rPr>
              <a:t>D0%92%D0%BE%D0%BB%D0%BA%D0%BE%D0%BB%D0%B0%D0%BA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12"/>
              </a:rPr>
              <a:t>http://ru.wikipedia.org/wiki/%</a:t>
            </a:r>
            <a:r>
              <a:rPr lang="en-US" sz="1400" dirty="0" smtClean="0">
                <a:hlinkClick r:id="rId12"/>
              </a:rPr>
              <a:t>D0%9E%D0%B2%D0%B8%D0%BD%D0%BD%D0%B8%D0%BA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13"/>
              </a:rPr>
              <a:t>http://ru.wikipedia.org/wiki/%</a:t>
            </a:r>
            <a:r>
              <a:rPr lang="en-US" sz="1400" dirty="0" smtClean="0">
                <a:hlinkClick r:id="rId13"/>
              </a:rPr>
              <a:t>D0%9F%D0%BE%D0%BB%D1%83%D0%B4%D0%BD%D0%B8%D1%86%D1%8B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ekouglich.ucoz.ru/load/istorija_i_kraevedenie/slavjanskie_dukhi_stikhij_1/2-1-0-7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slavyans.narod.ru/nechist/shishiga.html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godsbay.ru/slavs/stratim.html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godsbay.ru/slavs/syrin.html</a:t>
            </a:r>
            <a:r>
              <a:rPr lang="ru-RU" sz="1400" dirty="0" smtClean="0"/>
              <a:t> </a:t>
            </a:r>
            <a:endParaRPr lang="en-US" sz="1400" dirty="0"/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godsbay.ru/slavs/gamayun.html</a:t>
            </a:r>
            <a:r>
              <a:rPr lang="ru-RU" sz="1400" dirty="0" smtClean="0"/>
              <a:t>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33339" y="836712"/>
            <a:ext cx="5760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Ма́вки</a:t>
            </a:r>
            <a:r>
              <a:rPr lang="ru-RU" sz="1200" b="1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1" dirty="0" err="1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на́вки</a:t>
            </a:r>
            <a:r>
              <a:rPr lang="ru-RU" sz="1200" b="1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— славянские мифические существа, имеют много сходств с русалками</a:t>
            </a:r>
            <a:r>
              <a:rPr lang="en-US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rgbClr val="582A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произошло от старославянского «</a:t>
            </a:r>
            <a:r>
              <a:rPr lang="ru-RU" sz="1200" dirty="0" err="1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мертвец.</a:t>
            </a:r>
          </a:p>
          <a:p>
            <a:pPr algn="just"/>
            <a:r>
              <a:rPr lang="ru-RU" sz="1200" dirty="0" err="1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Мавками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становятся малолетние дети, умершие без крещения или задушенные матерями, мертворожденные. Также </a:t>
            </a:r>
            <a:r>
              <a:rPr lang="ru-RU" sz="1200" dirty="0" err="1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мавкой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может стать ребенок, умерший на Русальной неделе. Считаются, что таких детей забирают русалки, уносят их к себе в воды, где превращают их в </a:t>
            </a:r>
            <a:r>
              <a:rPr lang="ru-RU" sz="1200" dirty="0" err="1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мавок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200" dirty="0">
              <a:solidFill>
                <a:srgbClr val="582A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537" y="5085184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Их представляют в виде детей или дев с длинными волосами, в белых сорочках. Особенностью внешнего вида </a:t>
            </a:r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Мавок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является отсутствие кожного покрова на спине, в результате чего сзади у них можно было видеть все внутренности. По этой причине их также называют «не имеющие спины</a:t>
            </a:r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2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скрываются в лесах, на полях, в реках и озерах, часто сближаются с русалками и мстят людям, за то что допустили их раннюю смерть, сбивая путников с дороги, заводя в болота и убивая, могут защекотать до смерти. </a:t>
            </a:r>
            <a:endParaRPr lang="en-US" sz="1200" dirty="0">
              <a:solidFill>
                <a:srgbClr val="582A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Защитой от </a:t>
            </a:r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мавок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по народным поверьям служит чеснок, хрен и полынь.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8019" y="18864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Ма́вки</a:t>
            </a:r>
            <a:endParaRPr lang="ru-RU" sz="2400" dirty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static.diary.ru/userdir/1/5/4/6/154696/50100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66" y="2348880"/>
            <a:ext cx="1971207" cy="251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Нежить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9"/>
          <a:stretch/>
        </p:blipFill>
        <p:spPr bwMode="auto">
          <a:xfrm>
            <a:off x="2264915" y="2348880"/>
            <a:ext cx="1987189" cy="251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47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wonderwork.ucoz.com/2AGE/Shishiga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9980"/>
            <a:ext cx="2088232" cy="277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68928" y="332656"/>
            <a:ext cx="2970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Шишига (также </a:t>
            </a:r>
            <a:r>
              <a:rPr lang="ru-RU" b="1" dirty="0" err="1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Ле́шенка</a:t>
            </a:r>
            <a:r>
              <a:rPr lang="ru-RU" b="1" dirty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9656" y="1071026"/>
            <a:ext cx="534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Шиши́га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(также </a:t>
            </a:r>
            <a:r>
              <a:rPr lang="ru-RU" sz="1200" b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Ле́шенка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) — маленькое горбатое существо женского пола в русском </a:t>
            </a:r>
            <a:r>
              <a:rPr lang="ru-RU" sz="1200" u="sng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фольклоре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, живёт в камышах, предпочитает мелкие речушки и водоёмы. Считалось, что она ходит голой со взъерошенными волосами, набрасывается на зазевавшихся прохожих и тащит их в воду, приносит беду пьяницам. Днём отсыпается, появляется только в сумерках. Можно предположить, что шишига состоит в родстве с Шишом.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9656" y="5445224"/>
            <a:ext cx="5346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То же существо играет важную роль в мифологии коми. Живёт в реке Кама и иногда выходит на берег, чтобы расчесать длинные чёрные волосы. Все, кто её видел, вскоре утонут или умрут по другой причине. Ею пугали и пугают до сих пор детей, предостерегая от купания в омутах угрозой, что их утащит Шишига.</a:t>
            </a:r>
          </a:p>
        </p:txBody>
      </p:sp>
      <p:pic>
        <p:nvPicPr>
          <p:cNvPr id="2050" name="Picture 2" descr="http://myfhology.info/monsters/image/shishig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9980"/>
            <a:ext cx="1891352" cy="277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00496" y="428604"/>
            <a:ext cx="1088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Анчутка</a:t>
            </a:r>
            <a:endParaRPr lang="ru-RU" b="1" dirty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onderwork.ucoz.com/2AGE/Anchutka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43" y="2938253"/>
            <a:ext cx="2127189" cy="194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849859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Анчу́тка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— в восточнославянской мифологии злой дух, одно из самых древних названий беса, русский вариант чертёнка. По Толковому словарю живого великорусского языка В. И. Даля, </a:t>
            </a:r>
            <a:r>
              <a:rPr lang="ru-RU" sz="1200" b="1" i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анчу́тки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200" i="1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чертенята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Согласно верованиям, </a:t>
            </a:r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анчутки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бывают </a:t>
            </a:r>
            <a:r>
              <a:rPr lang="ru-RU" sz="1200" i="1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банные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i="1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полевые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. По легенде они, как и всякая нечисть, мгновенно отзываются на упоминание своего имени. Поэтому считается, что лучше о них помалкивать, «не то сей </a:t>
            </a:r>
            <a:r>
              <a:rPr lang="ru-RU" sz="1200" i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беспятый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i="1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беспалый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будет „тут как тут“».</a:t>
            </a:r>
          </a:p>
          <a:p>
            <a:pPr algn="just"/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Анчутка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представляется </a:t>
            </a:r>
            <a:r>
              <a:rPr lang="ru-RU" sz="1200" i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беспятым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либо </a:t>
            </a:r>
            <a:r>
              <a:rPr lang="ru-RU" sz="1200" i="1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беспалым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, что обычно характеризует нечистую силу. Существует сказ о том, что </a:t>
            </a:r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беспятый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анчутка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потому, что «однажды волк погнался за ним и откусил ему пятку».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157192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Также считается, что в воде тоже есть свой </a:t>
            </a:r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анчутка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— помощник водяного или болотника. Легенда наделяет его необычайно свирепым нравом, кроме того, он представляется ещё и противным.</a:t>
            </a:r>
          </a:p>
          <a:p>
            <a:pPr algn="just"/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По примете: «если у пловца вдруг случится судорога, он должен знать, что это водяной </a:t>
            </a:r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анчутка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схватил его за ногу и хочет утащить на дно». Оттого-то ещё с древних времен «всякому пловцу советуют иметь при себе </a:t>
            </a:r>
            <a:r>
              <a:rPr lang="ru-RU" sz="12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серебрянную</a:t>
            </a:r>
            <a:r>
              <a:rPr lang="ru-RU" sz="12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булавочку: ведь нечистая сила до смерти боится серебра».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86" y="2877412"/>
            <a:ext cx="1464693" cy="206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92696"/>
            <a:ext cx="136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Коргоруши</a:t>
            </a:r>
            <a:endParaRPr lang="ru-RU" dirty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672" y="1305788"/>
            <a:ext cx="5760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Коргору́ши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, или </a:t>
            </a:r>
            <a:r>
              <a:rPr lang="ru-RU" sz="1400" b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колове́рши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— мифические существа мелкого размера, служащие на посылках у домовых славянской мифологии. Как самостоятельный персонаж почти не встречается, в отличие от южнославянских злыдней. Смертные их видят в основном в образе кошек, преимущественно чёрной масти.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214950"/>
            <a:ext cx="56436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По другой версии </a:t>
            </a:r>
            <a:r>
              <a:rPr lang="ru-RU" sz="14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коргоруши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— помощники дворового и приносят своему хозяину припасы или деньги, воруя их из-под носа соседского дворового. Соседские </a:t>
            </a:r>
            <a:r>
              <a:rPr lang="ru-RU" sz="14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коргоруши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, в свою очередь, могут поступать подобным образом, создавая «случайное» битьё посуды или потери, которые нельзя ни предусмотреть, ни отвратить.</a:t>
            </a:r>
          </a:p>
        </p:txBody>
      </p:sp>
      <p:pic>
        <p:nvPicPr>
          <p:cNvPr id="5124" name="Picture 4" descr="http://kocby.ru/iv/iv047-c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571744"/>
            <a:ext cx="3333750" cy="247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http://upload.wikimedia.org/wikipedia/ru/thumb/d/df/Triglaw.jpg/220px-Trigl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69" y="2285992"/>
            <a:ext cx="2040621" cy="407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14480" y="1000108"/>
            <a:ext cx="56436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Весьма почитаемыми у славян были женщины-богини, восходящие к древнему культу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Рожаниц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Наиболее древняя - богиня западных славян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Триглава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Тригла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Она изображалось с тремя лицами, идолы её стояли всегда под открытым небом – на горах, пригорках, у дорог. Её отожествляли с богиней Земли.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2A0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71480"/>
            <a:ext cx="224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803D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Триглава</a:t>
            </a:r>
            <a:r>
              <a:rPr lang="ru-RU" b="1" dirty="0" smtClean="0">
                <a:solidFill>
                  <a:srgbClr val="803D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ru-RU" b="1" dirty="0" err="1" smtClean="0">
                <a:solidFill>
                  <a:srgbClr val="803D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Тригла</a:t>
            </a:r>
            <a:r>
              <a:rPr lang="ru-RU" b="1" dirty="0" smtClean="0">
                <a:solidFill>
                  <a:srgbClr val="803D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803D06"/>
              </a:solidFill>
            </a:endParaRPr>
          </a:p>
        </p:txBody>
      </p:sp>
      <p:pic>
        <p:nvPicPr>
          <p:cNvPr id="10242" name="Рисунок 24" descr="Описание: http://content.foto.mail.ru/bk/rem2000/97/i-2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85992"/>
            <a:ext cx="245609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85918" y="71435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Волкола́к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b="1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волкодла́к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) — в славянской мифологии оборотень, принимающий образ волка: это или колдун, принимающий звериный образ, или простой человек, чарами колдовства превращённый в волка</a:t>
            </a:r>
            <a:r>
              <a:rPr lang="ru-RU" sz="14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582A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4214818"/>
            <a:ext cx="55721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Южно-славянские</a:t>
            </a:r>
            <a:r>
              <a:rPr lang="ru-RU" sz="14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поверья связывают </a:t>
            </a:r>
            <a:r>
              <a:rPr lang="ru-RU" sz="14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волколака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с упырём (вампиром). По поверьям южных славян, </a:t>
            </a:r>
            <a:r>
              <a:rPr lang="ru-RU" sz="14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волколак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наводит голод, высасывает кровь из людей и собак; иной раз принимает образ красивого парня и заставляет молодую вдову вступить с ним в брачную связь, и плодом этой связи являются дети, у которых, обыкновенно, не </a:t>
            </a:r>
            <a:r>
              <a:rPr lang="ru-RU" sz="1400" dirty="0" smtClean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бывает костей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. Каждый человек, находившийся при жизни в дружеских отношениях с </a:t>
            </a:r>
            <a:r>
              <a:rPr lang="ru-RU" sz="14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вештицами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 (ведьмами), или злыми вилами, или дьяволами и умерший без покаяния, делается после смерти </a:t>
            </a:r>
            <a:r>
              <a:rPr lang="ru-RU" sz="1400" dirty="0" err="1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волколаком</a:t>
            </a:r>
            <a:r>
              <a:rPr lang="ru-RU" sz="1400" dirty="0">
                <a:solidFill>
                  <a:srgbClr val="582A04"/>
                </a:solidFill>
                <a:latin typeface="Times New Roman" pitchFamily="18" charset="0"/>
                <a:cs typeface="Times New Roman" pitchFamily="18" charset="0"/>
              </a:rPr>
              <a:t>: некий дьявольский дух, входя в тело мертвеца, одушевляет его и вынуждает его причинять всевозможные несчастия человеку. </a:t>
            </a:r>
          </a:p>
        </p:txBody>
      </p:sp>
      <p:sp>
        <p:nvSpPr>
          <p:cNvPr id="4" name="AutoShape 2" descr="Loup garo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7" name="Рисунок 1" descr="Описание: Волкодлак - худ. Борис Забирох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1714512" cy="239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14678" y="285728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Волкола́к</a:t>
            </a:r>
            <a:r>
              <a:rPr lang="ru-RU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1" dirty="0" err="1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волкодла́к</a:t>
            </a:r>
            <a:r>
              <a:rPr lang="ru-RU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Рисунок 23" descr="Описание: 69 Самые легендарные кровососы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85926"/>
            <a:ext cx="172911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smtClean="0">
                <a:ln>
                  <a:noFill/>
                </a:ln>
                <a:solidFill>
                  <a:srgbClr val="4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1" u="none" strike="noStrike" cap="none" normalizeH="0" baseline="0" smtClean="0">
                <a:ln>
                  <a:noFill/>
                </a:ln>
                <a:solidFill>
                  <a:srgbClr val="4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1" u="none" strike="noStrike" cap="none" normalizeH="0" baseline="0" smtClean="0">
                <a:ln>
                  <a:noFill/>
                </a:ln>
                <a:solidFill>
                  <a:srgbClr val="4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1" u="none" strike="noStrike" cap="none" normalizeH="0" baseline="0" smtClean="0">
                <a:ln>
                  <a:noFill/>
                </a:ln>
                <a:solidFill>
                  <a:srgbClr val="4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Рисунок 21" descr="Описание: http://i060.radikal.ru/1210/81/58378101af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43042" y="3500438"/>
            <a:ext cx="564360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Посланница славянских богов, их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глашатай.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поет людям божественные гимны и провозвещает будущее тем, кто согласен слушать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тайное.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старинной «Книге, глаголемой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Козмография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 карте изображена круглая равнина земли, омываемая со всех сторон рекою-океаном. 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восточной стороне означен «остров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Макарийский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первый под самым востоком солнца, близ блаженного рая; потому его так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нарицают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залетают в сей остров птицы райские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Гамаюн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Феникс и благоухание износят чудное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летит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Гамаюн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востока солнечного исходит смертоносная буря.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Гамаюн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на свете знает о происхождении земли и неба, богов и героев, людей и чудовищ, зверей и птиц. 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582A0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древнему поверью, крик птицы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Гамаюн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предвещает счастье.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27610"/>
            <a:ext cx="146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Гамаюн</a:t>
            </a:r>
            <a:endParaRPr lang="ru-RU" sz="2800" dirty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F:\Новая папка\57302758_e2aacbe155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2500330" cy="178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16200000">
            <a:off x="-2616863" y="2621464"/>
            <a:ext cx="6858001" cy="1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славянская мифология\1321897864_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 bwMode="auto">
          <a:xfrm rot="5400000">
            <a:off x="4869159" y="2583162"/>
            <a:ext cx="6858001" cy="1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03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AutoShape 2" descr="photo164 (510x309, 60 Kb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97369" y="240644"/>
            <a:ext cx="174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Алконост</a:t>
            </a:r>
            <a:endParaRPr lang="ru-RU" sz="2800" dirty="0">
              <a:solidFill>
                <a:srgbClr val="803D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smtClean="0">
                <a:ln>
                  <a:noFill/>
                </a:ln>
                <a:solidFill>
                  <a:srgbClr val="4C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1" i="1" u="none" strike="noStrike" cap="none" normalizeH="0" baseline="0" smtClean="0">
                <a:ln>
                  <a:noFill/>
                </a:ln>
                <a:solidFill>
                  <a:srgbClr val="4C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20" descr="Описание: http://s017.radikal.ru/i420/1210/eb/f0170b750a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00108"/>
            <a:ext cx="1785950" cy="272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85917" y="4077072"/>
            <a:ext cx="55721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чудесная птица, жительница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Ирия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славянского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Лик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нее женский, тело же птичье, а голос сладок, 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сама любовь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Услышавший пение Алконоста от восторга может забыть все на свете, но зла от нее людям нет, в отличие от ее подруги птицы Сирин. 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Алконост несет яйца «на крае моря», но не высиживает их, а погружает в морскую глубину.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эту пору семь дней стоит безветренная погода - пока не вылупятся птенцы.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Славянский миф об Алконосте сходен с древнегреческим сказанием о девушке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Алкионе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превращенной богами в зимородка.</a:t>
            </a:r>
            <a:b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582A0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26" descr="Описание: Алконост - птица радости. худ. Виктор Король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85860"/>
            <a:ext cx="3000396" cy="204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481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19</cp:revision>
  <dcterms:modified xsi:type="dcterms:W3CDTF">2012-11-23T14:16:26Z</dcterms:modified>
</cp:coreProperties>
</file>