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3" r:id="rId3"/>
    <p:sldId id="268" r:id="rId4"/>
    <p:sldId id="267" r:id="rId5"/>
    <p:sldId id="266" r:id="rId6"/>
    <p:sldId id="265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godsbay.ru/celts/images/celt39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odsbay.ru/celts/images/celt26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myfhology.info/monsters/krasnishapki.html" TargetMode="External"/><Relationship Id="rId7" Type="http://schemas.openxmlformats.org/officeDocument/2006/relationships/hyperlink" Target="http://godsbay.ru/celts/fomors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odsbay.ru/celts/balor.html" TargetMode="External"/><Relationship Id="rId11" Type="http://schemas.openxmlformats.org/officeDocument/2006/relationships/image" Target="../media/image17.jpeg"/><Relationship Id="rId5" Type="http://schemas.openxmlformats.org/officeDocument/2006/relationships/hyperlink" Target="http://www.avataram.ru/mythology/agiski.html" TargetMode="External"/><Relationship Id="rId10" Type="http://schemas.openxmlformats.org/officeDocument/2006/relationships/image" Target="../media/image16.emf"/><Relationship Id="rId4" Type="http://schemas.openxmlformats.org/officeDocument/2006/relationships/hyperlink" Target="http://www.avataram.ru/mythology/klurak.html" TargetMode="External"/><Relationship Id="rId9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кельтская мифология\1240337835_pic_id252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53"/>
            <a:ext cx="9143999" cy="686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47990"/>
            <a:ext cx="6120680" cy="646331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Дистанционный творческий центр «Миссия успеха»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II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Дистанционный конкурс «Мифологические существа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 rot="21427352">
            <a:off x="791287" y="2174460"/>
            <a:ext cx="7705443" cy="2506642"/>
          </a:xfrm>
          <a:prstGeom prst="round2DiagRect">
            <a:avLst>
              <a:gd name="adj1" fmla="val 35942"/>
              <a:gd name="adj2" fmla="val 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21314586">
            <a:off x="1259632" y="2260271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3">
                    <a:lumMod val="75000"/>
                  </a:schemeClr>
                </a:solidFill>
              </a:rPr>
              <a:t>Мифологические существа Ирландии</a:t>
            </a:r>
            <a:endParaRPr lang="ru-RU" sz="5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939948"/>
            <a:ext cx="8640960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0070C0"/>
                </a:solidFill>
              </a:rPr>
              <a:t>Автор:</a:t>
            </a:r>
            <a:r>
              <a:rPr lang="ru-RU" b="1" dirty="0" smtClean="0">
                <a:solidFill>
                  <a:srgbClr val="0070C0"/>
                </a:solidFill>
              </a:rPr>
              <a:t> Грушенкова </a:t>
            </a:r>
            <a:r>
              <a:rPr lang="ru-RU" b="1" dirty="0" smtClean="0">
                <a:solidFill>
                  <a:srgbClr val="0070C0"/>
                </a:solidFill>
              </a:rPr>
              <a:t>Анастасия, 5 класс,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МБОУ </a:t>
            </a:r>
            <a:r>
              <a:rPr lang="ru-RU" b="1" dirty="0" smtClean="0">
                <a:solidFill>
                  <a:srgbClr val="0070C0"/>
                </a:solidFill>
              </a:rPr>
              <a:t>«СОШ № 7», г. </a:t>
            </a:r>
            <a:r>
              <a:rPr lang="ru-RU" b="1" dirty="0" smtClean="0">
                <a:solidFill>
                  <a:srgbClr val="0070C0"/>
                </a:solidFill>
              </a:rPr>
              <a:t>Усть-Илимск.</a:t>
            </a:r>
          </a:p>
          <a:p>
            <a:pPr algn="r"/>
            <a:r>
              <a:rPr lang="ru-RU" sz="1600" b="1" dirty="0" smtClean="0">
                <a:solidFill>
                  <a:srgbClr val="0070C0"/>
                </a:solidFill>
              </a:rPr>
              <a:t>Куратор: </a:t>
            </a:r>
            <a:r>
              <a:rPr lang="ru-RU" b="1" dirty="0" smtClean="0">
                <a:solidFill>
                  <a:srgbClr val="0070C0"/>
                </a:solidFill>
              </a:rPr>
              <a:t>Адамкова Антонина Михайловна, учитель музыки, МБОУ «СОШ № 7».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кельтская мифология\1240337835_pic_id252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73"/>
            <a:ext cx="9143999" cy="684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yntheverse.com/images/preview/2000-07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127" y="9773"/>
            <a:ext cx="4527873" cy="6871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827584" y="1844824"/>
            <a:ext cx="3384377" cy="4824536"/>
            <a:chOff x="539552" y="188640"/>
            <a:chExt cx="3384377" cy="4824536"/>
          </a:xfrm>
        </p:grpSpPr>
        <p:sp>
          <p:nvSpPr>
            <p:cNvPr id="2" name="Прямоугольник с двумя скругленными противолежащими углами 1"/>
            <p:cNvSpPr/>
            <p:nvPr/>
          </p:nvSpPr>
          <p:spPr>
            <a:xfrm>
              <a:off x="539552" y="188640"/>
              <a:ext cx="3384377" cy="4824536"/>
            </a:xfrm>
            <a:prstGeom prst="round2DiagRect">
              <a:avLst>
                <a:gd name="adj1" fmla="val 34597"/>
                <a:gd name="adj2" fmla="val 0"/>
              </a:avLst>
            </a:prstGeom>
            <a:solidFill>
              <a:schemeClr val="bg1"/>
            </a:solidFill>
            <a:ln>
              <a:solidFill>
                <a:srgbClr val="005A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3568" y="620688"/>
              <a:ext cx="3096344" cy="3724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>
                  <a:solidFill>
                    <a:srgbClr val="0070C0"/>
                  </a:solidFill>
                </a:rPr>
                <a:t>Сиды</a:t>
              </a:r>
            </a:p>
            <a:p>
              <a:pPr algn="ctr"/>
              <a:r>
                <a:rPr lang="ru-RU" sz="32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В </a:t>
              </a:r>
              <a:r>
                <a:rPr lang="ru-RU" sz="3200" b="1" i="1" dirty="0">
                  <a:solidFill>
                    <a:schemeClr val="accent3">
                      <a:lumMod val="75000"/>
                    </a:schemeClr>
                  </a:solidFill>
                </a:rPr>
                <a:t>ирландской мифологии божественные существа, живущие внутри холмов.</a:t>
              </a:r>
            </a:p>
          </p:txBody>
        </p:sp>
      </p:grpSp>
      <p:pic>
        <p:nvPicPr>
          <p:cNvPr id="4" name="Рисунок 3" descr="Сидхе Фея цветов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830">
            <a:off x="103479" y="269136"/>
            <a:ext cx="1829687" cy="1667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565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кельтская мифология\1240337835_pic_id252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54" y="9773"/>
            <a:ext cx="9143999" cy="684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959932" y="194778"/>
            <a:ext cx="4248472" cy="4860542"/>
            <a:chOff x="1025779" y="634488"/>
            <a:chExt cx="4050277" cy="4074739"/>
          </a:xfrm>
        </p:grpSpPr>
        <p:sp>
          <p:nvSpPr>
            <p:cNvPr id="3" name="Прямоугольник с двумя скругленными противолежащими углами 2"/>
            <p:cNvSpPr/>
            <p:nvPr/>
          </p:nvSpPr>
          <p:spPr>
            <a:xfrm>
              <a:off x="1025779" y="634488"/>
              <a:ext cx="4050277" cy="4074739"/>
            </a:xfrm>
            <a:prstGeom prst="round2DiagRect">
              <a:avLst>
                <a:gd name="adj1" fmla="val 26910"/>
                <a:gd name="adj2" fmla="val 0"/>
              </a:avLst>
            </a:prstGeom>
            <a:solidFill>
              <a:schemeClr val="bg1"/>
            </a:solidFill>
            <a:ln>
              <a:solidFill>
                <a:srgbClr val="005A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24819" y="634488"/>
              <a:ext cx="3781187" cy="3896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err="1" smtClean="0">
                  <a:solidFill>
                    <a:srgbClr val="0070C0"/>
                  </a:solidFill>
                </a:rPr>
                <a:t>Фоморы</a:t>
              </a:r>
              <a:endParaRPr lang="ru-RU" sz="3200" b="1" dirty="0" smtClean="0">
                <a:solidFill>
                  <a:srgbClr val="0070C0"/>
                </a:solidFill>
              </a:endParaRPr>
            </a:p>
            <a:p>
              <a:pPr algn="ctr"/>
              <a:r>
                <a:rPr lang="ru-RU" sz="24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Ирландцы </a:t>
              </a:r>
              <a:r>
                <a:rPr lang="ru-RU" sz="2400" b="1" i="1" dirty="0">
                  <a:solidFill>
                    <a:schemeClr val="accent3">
                      <a:lumMod val="75000"/>
                    </a:schemeClr>
                  </a:solidFill>
                </a:rPr>
                <a:t>представляли себе этих демонов в виде одноруких, одноглазых или одноногих существ, уродливых и злобных</a:t>
              </a:r>
              <a:r>
                <a:rPr lang="ru-RU" sz="24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. </a:t>
              </a:r>
              <a:r>
                <a:rPr lang="ru-RU" sz="2400" b="1" i="1" dirty="0" err="1" smtClean="0">
                  <a:solidFill>
                    <a:schemeClr val="accent3">
                      <a:lumMod val="75000"/>
                    </a:schemeClr>
                  </a:solidFill>
                </a:rPr>
                <a:t>Фоморы</a:t>
              </a:r>
              <a:r>
                <a:rPr lang="ru-RU" sz="24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 обитали </a:t>
              </a:r>
              <a:r>
                <a:rPr lang="ru-RU" sz="2400" b="1" i="1" dirty="0">
                  <a:solidFill>
                    <a:schemeClr val="accent3">
                      <a:lumMod val="75000"/>
                    </a:schemeClr>
                  </a:solidFill>
                </a:rPr>
                <a:t>в подземном мире, но иногда выходили на поверхность и участвовали в кровопролитных битвах с Племенами богини </a:t>
              </a:r>
              <a:r>
                <a:rPr lang="ru-RU" sz="2400" b="1" i="1" dirty="0" err="1">
                  <a:solidFill>
                    <a:schemeClr val="accent3">
                      <a:lumMod val="75000"/>
                    </a:schemeClr>
                  </a:solidFill>
                </a:rPr>
                <a:t>Дану</a:t>
              </a:r>
              <a:r>
                <a:rPr lang="ru-RU" sz="2400" b="1" i="1" dirty="0">
                  <a:solidFill>
                    <a:schemeClr val="accent3">
                      <a:lumMod val="75000"/>
                    </a:schemeClr>
                  </a:solidFill>
                </a:rPr>
                <a:t>. </a:t>
              </a:r>
            </a:p>
          </p:txBody>
        </p:sp>
      </p:grpSp>
      <p:pic>
        <p:nvPicPr>
          <p:cNvPr id="6" name="Рисунок 5" descr="Фоморы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244152"/>
            <a:ext cx="2664296" cy="15080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4" name="Picture 2" descr="http://dreamworlds.ru/uploads/posts/2010-07/thumbs/1279179193_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44" y="9772"/>
            <a:ext cx="3720548" cy="6864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2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кельтская мифология\1240337835_pic_id252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73"/>
            <a:ext cx="9143999" cy="684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54896" y="188640"/>
            <a:ext cx="4001080" cy="5904656"/>
            <a:chOff x="539552" y="332656"/>
            <a:chExt cx="3384377" cy="4347384"/>
          </a:xfrm>
        </p:grpSpPr>
        <p:sp>
          <p:nvSpPr>
            <p:cNvPr id="4" name="Прямоугольник с двумя скругленными противолежащими углами 3"/>
            <p:cNvSpPr/>
            <p:nvPr/>
          </p:nvSpPr>
          <p:spPr>
            <a:xfrm>
              <a:off x="539552" y="332656"/>
              <a:ext cx="3384377" cy="4347384"/>
            </a:xfrm>
            <a:prstGeom prst="round2DiagRect">
              <a:avLst>
                <a:gd name="adj1" fmla="val 24948"/>
                <a:gd name="adj2" fmla="val 0"/>
              </a:avLst>
            </a:prstGeom>
            <a:solidFill>
              <a:schemeClr val="bg1"/>
            </a:solidFill>
            <a:ln>
              <a:solidFill>
                <a:srgbClr val="005A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552" y="399565"/>
              <a:ext cx="3245480" cy="4237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err="1" smtClean="0">
                  <a:solidFill>
                    <a:srgbClr val="0070C0"/>
                  </a:solidFill>
                </a:rPr>
                <a:t>Лепреконы</a:t>
              </a:r>
              <a:endParaRPr lang="ru-RU" sz="2800" b="1" dirty="0" smtClean="0">
                <a:solidFill>
                  <a:srgbClr val="0070C0"/>
                </a:solidFill>
              </a:endParaRPr>
            </a:p>
            <a:p>
              <a:pPr algn="ctr"/>
              <a:r>
                <a:rPr lang="ru-RU" sz="2000" b="1" i="1" dirty="0" err="1" smtClean="0">
                  <a:solidFill>
                    <a:schemeClr val="accent3">
                      <a:lumMod val="75000"/>
                    </a:schemeClr>
                  </a:solidFill>
                </a:rPr>
                <a:t>Лепреконы</a:t>
              </a:r>
              <a:r>
                <a:rPr lang="ru-RU" sz="20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ru-RU" sz="2000" b="1" i="1" dirty="0">
                  <a:solidFill>
                    <a:schemeClr val="accent3">
                      <a:lumMod val="75000"/>
                    </a:schemeClr>
                  </a:solidFill>
                </a:rPr>
                <a:t>в ирландском фольклоре небольшие существа, похожие на гномов, жившие на холмах Ирландии, чаще башмачники. Они постоянно тачают один и тот же башмак. Известно, что </a:t>
              </a:r>
              <a:r>
                <a:rPr lang="ru-RU" sz="2000" b="1" i="1" dirty="0" err="1">
                  <a:solidFill>
                    <a:schemeClr val="accent3">
                      <a:lumMod val="75000"/>
                    </a:schemeClr>
                  </a:solidFill>
                </a:rPr>
                <a:t>лепреконы</a:t>
              </a:r>
              <a:r>
                <a:rPr lang="ru-RU" sz="2000" b="1" i="1" dirty="0">
                  <a:solidFill>
                    <a:schemeClr val="accent3">
                      <a:lumMod val="75000"/>
                    </a:schemeClr>
                  </a:solidFill>
                </a:rPr>
                <a:t> не прочь выпить, поэтому их частенько можно встретить в винных погребах. Еще они обожают табак и не выпускают изо рта трубки. Говорят, что у каждого из </a:t>
              </a:r>
              <a:r>
                <a:rPr lang="ru-RU" sz="2000" b="1" i="1" dirty="0" err="1">
                  <a:solidFill>
                    <a:schemeClr val="accent3">
                      <a:lumMod val="75000"/>
                    </a:schemeClr>
                  </a:solidFill>
                </a:rPr>
                <a:t>лепреконов</a:t>
              </a:r>
              <a:r>
                <a:rPr lang="ru-RU" sz="2000" b="1" i="1" dirty="0">
                  <a:solidFill>
                    <a:schemeClr val="accent3">
                      <a:lumMod val="75000"/>
                    </a:schemeClr>
                  </a:solidFill>
                </a:rPr>
                <a:t> есть горшок золота или если нет золота, то </a:t>
              </a:r>
              <a:r>
                <a:rPr lang="ru-RU" sz="2000" b="1" i="1" dirty="0" err="1">
                  <a:solidFill>
                    <a:schemeClr val="accent3">
                      <a:lumMod val="75000"/>
                    </a:schemeClr>
                  </a:solidFill>
                </a:rPr>
                <a:t>лепрекон</a:t>
              </a:r>
              <a:r>
                <a:rPr lang="ru-RU" sz="2000" b="1" i="1" dirty="0">
                  <a:solidFill>
                    <a:schemeClr val="accent3">
                      <a:lumMod val="75000"/>
                    </a:schemeClr>
                  </a:solidFill>
                </a:rPr>
                <a:t> исполняет три </a:t>
              </a:r>
              <a:r>
                <a:rPr lang="ru-RU" sz="20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желания.</a:t>
              </a:r>
              <a:endParaRPr lang="ru-RU" sz="2000" b="1" i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pic>
        <p:nvPicPr>
          <p:cNvPr id="9218" name="Picture 2" descr="http://img0.liveinternet.ru/images/foto/b/2/apps/1/451/1451254_shamus_a_leprechaun_sculpture_by_pixiwill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16365"/>
            <a:ext cx="4788024" cy="3741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Леприконы, Ирландская мифология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7050">
            <a:off x="151224" y="5390202"/>
            <a:ext cx="991862" cy="1491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0" name="Picture 4" descr="http://mcself.files.wordpress.com/2009/07/leprechaun-4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0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-192284"/>
            <a:ext cx="3168352" cy="330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2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кельтская мифология\1240337835_pic_id252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773"/>
            <a:ext cx="9143999" cy="684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img12.imageshost.ru/img/2011/02/17/image_4d5d78081f9f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0"/>
            <a:ext cx="91867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11149" y="4653136"/>
            <a:ext cx="8964486" cy="2088232"/>
            <a:chOff x="539552" y="332656"/>
            <a:chExt cx="3384377" cy="4824536"/>
          </a:xfrm>
        </p:grpSpPr>
        <p:sp>
          <p:nvSpPr>
            <p:cNvPr id="4" name="Прямоугольник с двумя скругленными противолежащими углами 3"/>
            <p:cNvSpPr/>
            <p:nvPr/>
          </p:nvSpPr>
          <p:spPr>
            <a:xfrm>
              <a:off x="539552" y="332656"/>
              <a:ext cx="3384377" cy="4824536"/>
            </a:xfrm>
            <a:prstGeom prst="round2DiagRect">
              <a:avLst>
                <a:gd name="adj1" fmla="val 23646"/>
                <a:gd name="adj2" fmla="val 0"/>
              </a:avLst>
            </a:prstGeom>
            <a:solidFill>
              <a:schemeClr val="bg1"/>
            </a:solidFill>
            <a:ln>
              <a:solidFill>
                <a:srgbClr val="005A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86827" y="404663"/>
              <a:ext cx="3296088" cy="3874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err="1" smtClean="0">
                  <a:solidFill>
                    <a:srgbClr val="0070C0"/>
                  </a:solidFill>
                </a:rPr>
                <a:t>Агиски</a:t>
              </a:r>
              <a:r>
                <a:rPr lang="ru-RU" sz="2800" b="1" dirty="0" smtClean="0">
                  <a:solidFill>
                    <a:srgbClr val="0070C0"/>
                  </a:solidFill>
                </a:rPr>
                <a:t> </a:t>
              </a:r>
              <a:r>
                <a:rPr lang="ru-RU" sz="2800" b="1" dirty="0" smtClean="0">
                  <a:solidFill>
                    <a:schemeClr val="accent3">
                      <a:lumMod val="75000"/>
                    </a:schemeClr>
                  </a:solidFill>
                </a:rPr>
                <a:t>-</a:t>
              </a:r>
              <a:r>
                <a:rPr lang="ru-RU" sz="2800" b="1" dirty="0" smtClean="0">
                  <a:solidFill>
                    <a:srgbClr val="0070C0"/>
                  </a:solidFill>
                </a:rPr>
                <a:t> </a:t>
              </a:r>
              <a:r>
                <a:rPr lang="ru-RU" b="1" i="1" dirty="0" smtClean="0">
                  <a:solidFill>
                    <a:schemeClr val="accent3">
                      <a:lumMod val="75000"/>
                    </a:schemeClr>
                  </a:solidFill>
                </a:rPr>
                <a:t>Водяные лошади. Если </a:t>
              </a:r>
              <a:r>
                <a:rPr lang="ru-RU" b="1" i="1" dirty="0">
                  <a:solidFill>
                    <a:schemeClr val="accent3">
                      <a:lumMod val="75000"/>
                    </a:schemeClr>
                  </a:solidFill>
                </a:rPr>
                <a:t>поймать </a:t>
              </a:r>
              <a:r>
                <a:rPr lang="ru-RU" b="1" i="1" dirty="0" err="1">
                  <a:solidFill>
                    <a:schemeClr val="accent3">
                      <a:lumMod val="75000"/>
                    </a:schemeClr>
                  </a:solidFill>
                </a:rPr>
                <a:t>Агиски</a:t>
              </a:r>
              <a:r>
                <a:rPr lang="ru-RU" b="1" i="1" dirty="0">
                  <a:solidFill>
                    <a:schemeClr val="accent3">
                      <a:lumMod val="75000"/>
                    </a:schemeClr>
                  </a:solidFill>
                </a:rPr>
                <a:t> и оседлать, из него выйдет замечательный конь. </a:t>
              </a:r>
              <a:r>
                <a:rPr lang="ru-RU" b="1" i="1" dirty="0" smtClean="0">
                  <a:solidFill>
                    <a:schemeClr val="accent3">
                      <a:lumMod val="75000"/>
                    </a:schemeClr>
                  </a:solidFill>
                </a:rPr>
                <a:t>Тот</a:t>
              </a:r>
              <a:r>
                <a:rPr lang="ru-RU" b="1" i="1" dirty="0">
                  <a:solidFill>
                    <a:schemeClr val="accent3">
                      <a:lumMod val="75000"/>
                    </a:schemeClr>
                  </a:solidFill>
                </a:rPr>
                <a:t>, кто захочет держать у себя </a:t>
              </a:r>
              <a:r>
                <a:rPr lang="ru-RU" b="1" i="1" dirty="0" err="1">
                  <a:solidFill>
                    <a:schemeClr val="accent3">
                      <a:lumMod val="75000"/>
                    </a:schemeClr>
                  </a:solidFill>
                </a:rPr>
                <a:t>Агиски</a:t>
              </a:r>
              <a:r>
                <a:rPr lang="ru-RU" b="1" i="1" dirty="0">
                  <a:solidFill>
                    <a:schemeClr val="accent3">
                      <a:lumMod val="75000"/>
                    </a:schemeClr>
                  </a:solidFill>
                </a:rPr>
                <a:t>, должен помнить: его ни в коем случае нельзя подпускать к воде (и даже допускать, чтобы он учуял запах моря), иначе </a:t>
              </a:r>
              <a:r>
                <a:rPr lang="ru-RU" b="1" i="1" dirty="0" err="1">
                  <a:solidFill>
                    <a:schemeClr val="accent3">
                      <a:lumMod val="75000"/>
                    </a:schemeClr>
                  </a:solidFill>
                </a:rPr>
                <a:t>Агиски</a:t>
              </a:r>
              <a:r>
                <a:rPr lang="ru-RU" b="1" i="1" dirty="0">
                  <a:solidFill>
                    <a:schemeClr val="accent3">
                      <a:lumMod val="75000"/>
                    </a:schemeClr>
                  </a:solidFill>
                </a:rPr>
                <a:t> утащит своего седока на дно и там разорвет на кусочки. Рассказывают также, что дикие </a:t>
              </a:r>
              <a:r>
                <a:rPr lang="ru-RU" b="1" i="1" dirty="0" err="1">
                  <a:solidFill>
                    <a:schemeClr val="accent3">
                      <a:lumMod val="75000"/>
                    </a:schemeClr>
                  </a:solidFill>
                </a:rPr>
                <a:t>Агиски</a:t>
              </a:r>
              <a:r>
                <a:rPr lang="ru-RU" b="1" i="1" dirty="0">
                  <a:solidFill>
                    <a:schemeClr val="accent3">
                      <a:lumMod val="75000"/>
                    </a:schemeClr>
                  </a:solidFill>
                </a:rPr>
                <a:t> порой нападают на домашний скот. Обычно они принимают обличье жеребят с пышной гривой.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02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кельтская мифология\1240337835_pic_id252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73"/>
            <a:ext cx="9143999" cy="684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83279" y="440668"/>
            <a:ext cx="3672408" cy="5832648"/>
            <a:chOff x="539552" y="332656"/>
            <a:chExt cx="3384377" cy="5832648"/>
          </a:xfrm>
        </p:grpSpPr>
        <p:sp>
          <p:nvSpPr>
            <p:cNvPr id="4" name="Прямоугольник с двумя скругленными противолежащими углами 3"/>
            <p:cNvSpPr/>
            <p:nvPr/>
          </p:nvSpPr>
          <p:spPr>
            <a:xfrm>
              <a:off x="539552" y="332656"/>
              <a:ext cx="3384377" cy="5832648"/>
            </a:xfrm>
            <a:prstGeom prst="round2DiagRect">
              <a:avLst>
                <a:gd name="adj1" fmla="val 27404"/>
                <a:gd name="adj2" fmla="val 0"/>
              </a:avLst>
            </a:prstGeom>
            <a:solidFill>
              <a:schemeClr val="bg1"/>
            </a:solidFill>
            <a:ln>
              <a:solidFill>
                <a:srgbClr val="005A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3568" y="620688"/>
              <a:ext cx="3096344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err="1" smtClean="0">
                  <a:solidFill>
                    <a:srgbClr val="0070C0"/>
                  </a:solidFill>
                </a:rPr>
                <a:t>Мерроу</a:t>
              </a:r>
              <a:r>
                <a:rPr lang="ru-RU" sz="2800" b="1" dirty="0" smtClean="0">
                  <a:solidFill>
                    <a:srgbClr val="0070C0"/>
                  </a:solidFill>
                </a:rPr>
                <a:t> </a:t>
              </a:r>
              <a:r>
                <a:rPr lang="ru-RU" sz="2800" b="1" dirty="0" smtClean="0">
                  <a:solidFill>
                    <a:schemeClr val="accent3">
                      <a:lumMod val="75000"/>
                    </a:schemeClr>
                  </a:solidFill>
                </a:rPr>
                <a:t>- </a:t>
              </a:r>
              <a:r>
                <a:rPr lang="ru-RU" sz="20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Ирландские </a:t>
              </a:r>
              <a:r>
                <a:rPr lang="ru-RU" sz="2000" b="1" i="1" dirty="0">
                  <a:solidFill>
                    <a:schemeClr val="accent3">
                      <a:lumMod val="75000"/>
                    </a:schemeClr>
                  </a:solidFill>
                </a:rPr>
                <a:t>русалки, как и остальные, красивы, но с рыбьим хвостом и небольшими перепонками между пальцами. Их появление предвещает шторм, но они добрее прочих морских обитателей и часто влюбляются в рыбаков. Мужчины-</a:t>
              </a:r>
              <a:r>
                <a:rPr lang="ru-RU" sz="2000" b="1" i="1" dirty="0" err="1">
                  <a:solidFill>
                    <a:schemeClr val="accent3">
                      <a:lumMod val="75000"/>
                    </a:schemeClr>
                  </a:solidFill>
                </a:rPr>
                <a:t>мерроу</a:t>
              </a:r>
              <a:r>
                <a:rPr lang="ru-RU" sz="2000" b="1" i="1" dirty="0">
                  <a:solidFill>
                    <a:schemeClr val="accent3">
                      <a:lumMod val="75000"/>
                    </a:schemeClr>
                  </a:solidFill>
                </a:rPr>
                <a:t> - настоящие уроды, у них зеленая кожа, красные орлиные носы и свиные глазки. Впрочем, они не менее дружелюбны, чем женщины.  </a:t>
              </a:r>
            </a:p>
          </p:txBody>
        </p:sp>
      </p:grpSp>
      <p:pic>
        <p:nvPicPr>
          <p:cNvPr id="11270" name="Picture 6" descr="http://s53.radikal.ru/i142/1104/13/59e10b121c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7"/>
          <a:stretch/>
        </p:blipFill>
        <p:spPr bwMode="auto">
          <a:xfrm>
            <a:off x="4788024" y="9773"/>
            <a:ext cx="4355975" cy="6872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2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кельтская мифология\1240337835_pic_id252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73"/>
            <a:ext cx="9143999" cy="684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95536" y="332656"/>
            <a:ext cx="3816423" cy="5472608"/>
            <a:chOff x="539552" y="332656"/>
            <a:chExt cx="3384377" cy="5472608"/>
          </a:xfrm>
        </p:grpSpPr>
        <p:sp>
          <p:nvSpPr>
            <p:cNvPr id="4" name="Прямоугольник с двумя скругленными противолежащими углами 3"/>
            <p:cNvSpPr/>
            <p:nvPr/>
          </p:nvSpPr>
          <p:spPr>
            <a:xfrm>
              <a:off x="539552" y="332656"/>
              <a:ext cx="3384377" cy="5472608"/>
            </a:xfrm>
            <a:prstGeom prst="round2DiagRect">
              <a:avLst>
                <a:gd name="adj1" fmla="val 21688"/>
                <a:gd name="adj2" fmla="val 0"/>
              </a:avLst>
            </a:prstGeom>
            <a:solidFill>
              <a:schemeClr val="bg1"/>
            </a:solidFill>
            <a:ln>
              <a:solidFill>
                <a:srgbClr val="005A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3409" y="636654"/>
              <a:ext cx="3192809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i="1" dirty="0" err="1" smtClean="0">
                  <a:solidFill>
                    <a:srgbClr val="005A9E"/>
                  </a:solidFill>
                </a:rPr>
                <a:t>Клураканы</a:t>
              </a:r>
              <a:r>
                <a:rPr lang="ru-RU" sz="20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 - </a:t>
              </a:r>
              <a:r>
                <a:rPr lang="ru-RU" sz="2000" b="1" i="1" dirty="0">
                  <a:solidFill>
                    <a:schemeClr val="accent3">
                      <a:lumMod val="75000"/>
                    </a:schemeClr>
                  </a:solidFill>
                </a:rPr>
                <a:t>в ирландском фольклоре старички, обитающие в винных погребах; они следят за сохранностью вина и пива и, если хозяин дома - пьяница, не отказывают себе в удовольствии промочить при случае </a:t>
              </a:r>
              <a:r>
                <a:rPr lang="ru-RU" sz="20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горло.</a:t>
              </a:r>
            </a:p>
            <a:p>
              <a:pPr algn="ctr"/>
              <a:r>
                <a:rPr lang="ru-RU" sz="2000" b="1" i="1" dirty="0" err="1" smtClean="0">
                  <a:solidFill>
                    <a:schemeClr val="accent3">
                      <a:lumMod val="75000"/>
                    </a:schemeClr>
                  </a:solidFill>
                </a:rPr>
                <a:t>Клураканы</a:t>
              </a:r>
              <a:r>
                <a:rPr lang="ru-RU" sz="20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ru-RU" sz="2000" b="1" i="1" dirty="0">
                  <a:solidFill>
                    <a:schemeClr val="accent3">
                      <a:lumMod val="75000"/>
                    </a:schemeClr>
                  </a:solidFill>
                </a:rPr>
                <a:t>также пугают бесчестных слуг если те повадятся воровать вино. Если подружиться с </a:t>
              </a:r>
              <a:r>
                <a:rPr lang="ru-RU" sz="2000" b="1" i="1" dirty="0" err="1">
                  <a:solidFill>
                    <a:schemeClr val="accent3">
                      <a:lumMod val="75000"/>
                    </a:schemeClr>
                  </a:solidFill>
                </a:rPr>
                <a:t>клураканом</a:t>
              </a:r>
              <a:r>
                <a:rPr lang="ru-RU" sz="2000" b="1" i="1" dirty="0">
                  <a:solidFill>
                    <a:schemeClr val="accent3">
                      <a:lumMod val="75000"/>
                    </a:schemeClr>
                  </a:solidFill>
                </a:rPr>
                <a:t>, он может подсказать, где зарыт клад.  </a:t>
              </a:r>
              <a:endParaRPr lang="ru-RU" sz="3200" b="1" i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pic>
        <p:nvPicPr>
          <p:cNvPr id="7172" name="Picture 4" descr="http://myfhology.info/monsters/image/kluraka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278" y="188640"/>
            <a:ext cx="475396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2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кельтская мифология\1240337835_pic_id252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73"/>
            <a:ext cx="9143999" cy="684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31848" y="4293096"/>
            <a:ext cx="8856984" cy="2431435"/>
            <a:chOff x="539552" y="576488"/>
            <a:chExt cx="3384377" cy="3413650"/>
          </a:xfrm>
        </p:grpSpPr>
        <p:sp>
          <p:nvSpPr>
            <p:cNvPr id="4" name="Прямоугольник с двумя скругленными противолежащими углами 3"/>
            <p:cNvSpPr/>
            <p:nvPr/>
          </p:nvSpPr>
          <p:spPr>
            <a:xfrm>
              <a:off x="539552" y="576488"/>
              <a:ext cx="3384377" cy="3413650"/>
            </a:xfrm>
            <a:prstGeom prst="round2DiagRect">
              <a:avLst>
                <a:gd name="adj1" fmla="val 22804"/>
                <a:gd name="adj2" fmla="val 0"/>
              </a:avLst>
            </a:prstGeom>
            <a:solidFill>
              <a:schemeClr val="bg1"/>
            </a:solidFill>
            <a:ln>
              <a:solidFill>
                <a:srgbClr val="005A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5561" y="576488"/>
              <a:ext cx="3256103" cy="2744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5A9E"/>
                  </a:solidFill>
                </a:rPr>
                <a:t>Красные Колпаки </a:t>
              </a:r>
              <a:r>
                <a:rPr lang="ru-RU" sz="1600" b="1" i="1" dirty="0">
                  <a:solidFill>
                    <a:schemeClr val="accent3">
                      <a:lumMod val="75000"/>
                    </a:schemeClr>
                  </a:solidFill>
                </a:rPr>
                <a:t>-  </a:t>
              </a:r>
              <a:r>
                <a:rPr lang="ru-RU" sz="16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в </a:t>
              </a:r>
              <a:r>
                <a:rPr lang="ru-RU" sz="1600" b="1" i="1" dirty="0">
                  <a:solidFill>
                    <a:schemeClr val="accent3">
                      <a:lumMod val="75000"/>
                    </a:schemeClr>
                  </a:solidFill>
                </a:rPr>
                <a:t>северной Ирландии их также называют </a:t>
              </a:r>
              <a:r>
                <a:rPr lang="ru-RU" sz="1600" b="1" i="1" dirty="0" err="1">
                  <a:solidFill>
                    <a:schemeClr val="accent3">
                      <a:lumMod val="75000"/>
                    </a:schemeClr>
                  </a:solidFill>
                </a:rPr>
                <a:t>Фир</a:t>
              </a:r>
              <a:r>
                <a:rPr lang="ru-RU" sz="1600" b="1" i="1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ru-RU" sz="1600" b="1" i="1" dirty="0" err="1">
                  <a:solidFill>
                    <a:schemeClr val="accent3">
                      <a:lumMod val="75000"/>
                    </a:schemeClr>
                  </a:solidFill>
                </a:rPr>
                <a:t>Ллариг</a:t>
              </a:r>
              <a:r>
                <a:rPr lang="ru-RU" sz="1600" b="1" i="1" dirty="0">
                  <a:solidFill>
                    <a:schemeClr val="accent3">
                      <a:lumMod val="75000"/>
                    </a:schemeClr>
                  </a:solidFill>
                </a:rPr>
                <a:t> ( </a:t>
              </a:r>
              <a:r>
                <a:rPr lang="ru-RU" sz="1600" b="1" i="1" dirty="0" err="1">
                  <a:solidFill>
                    <a:schemeClr val="accent3">
                      <a:lumMod val="75000"/>
                    </a:schemeClr>
                  </a:solidFill>
                </a:rPr>
                <a:t>Fir</a:t>
              </a:r>
              <a:r>
                <a:rPr lang="ru-RU" sz="1600" b="1" i="1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ru-RU" sz="1600" b="1" i="1" dirty="0" err="1">
                  <a:solidFill>
                    <a:schemeClr val="accent3">
                      <a:lumMod val="75000"/>
                    </a:schemeClr>
                  </a:solidFill>
                </a:rPr>
                <a:t>Llarig</a:t>
              </a:r>
              <a:r>
                <a:rPr lang="ru-RU" sz="1600" b="1" i="1" dirty="0">
                  <a:solidFill>
                    <a:schemeClr val="accent3">
                      <a:lumMod val="75000"/>
                    </a:schemeClr>
                  </a:solidFill>
                </a:rPr>
                <a:t>). </a:t>
              </a:r>
              <a:r>
                <a:rPr lang="ru-RU" sz="16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Это злобные гоблины. </a:t>
              </a:r>
              <a:r>
                <a:rPr lang="ru-RU" sz="1600" b="1" i="1" dirty="0">
                  <a:solidFill>
                    <a:schemeClr val="accent3">
                      <a:lumMod val="75000"/>
                    </a:schemeClr>
                  </a:solidFill>
                </a:rPr>
                <a:t>Они живут в развалинах древних башен и крепостей вдоль шотландской границы, на которой бушевали когда-то жестокие битвы. </a:t>
              </a:r>
            </a:p>
            <a:p>
              <a:r>
                <a:rPr lang="ru-RU" sz="1600" b="1" i="1" dirty="0">
                  <a:solidFill>
                    <a:schemeClr val="accent3">
                      <a:lumMod val="75000"/>
                    </a:schemeClr>
                  </a:solidFill>
                </a:rPr>
                <a:t>Чем кровопролитнее было сражение, тем сильнее радовались гоблины - ведь они красят свои шапки  человеческой </a:t>
              </a:r>
              <a:r>
                <a:rPr lang="ru-RU" sz="16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кровью.</a:t>
              </a:r>
            </a:p>
            <a:p>
              <a:r>
                <a:rPr lang="ru-RU" sz="16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Силой </a:t>
              </a:r>
              <a:r>
                <a:rPr lang="ru-RU" sz="1600" b="1" i="1" dirty="0">
                  <a:solidFill>
                    <a:schemeClr val="accent3">
                      <a:lumMod val="75000"/>
                    </a:schemeClr>
                  </a:solidFill>
                </a:rPr>
                <a:t>с Красной Шапкой не совладать, его можно отогнать только  крестом или распятием. Если показать ему крест, он издаст жуткий вопль, исполненный разочарования, и исчезнет, оставив на земле один из его клыков. По другим источникам они каннибалы и едят </a:t>
              </a:r>
              <a:r>
                <a:rPr lang="ru-RU" sz="1600" b="1" i="1" dirty="0" err="1">
                  <a:solidFill>
                    <a:schemeClr val="accent3">
                      <a:lumMod val="75000"/>
                    </a:schemeClr>
                  </a:solidFill>
                </a:rPr>
                <a:t>фэйри</a:t>
              </a:r>
              <a:r>
                <a:rPr lang="ru-RU" sz="1600" b="1" i="1" dirty="0">
                  <a:solidFill>
                    <a:schemeClr val="accent3">
                      <a:lumMod val="75000"/>
                    </a:schemeClr>
                  </a:solidFill>
                </a:rPr>
                <a:t> и людей</a:t>
              </a:r>
              <a:r>
                <a:rPr lang="ru-RU" sz="16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.</a:t>
              </a:r>
              <a:endParaRPr lang="ru-RU" sz="1600" b="1" i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pic>
        <p:nvPicPr>
          <p:cNvPr id="6" name="Рисунок 5" descr="Красный колпак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3744416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расный колпак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3607879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02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кельтская мифология\1240337835_pic_id252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73"/>
            <a:ext cx="9143999" cy="684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418878" y="415772"/>
            <a:ext cx="8437193" cy="4176464"/>
            <a:chOff x="539552" y="584684"/>
            <a:chExt cx="3384377" cy="4176464"/>
          </a:xfrm>
        </p:grpSpPr>
        <p:sp>
          <p:nvSpPr>
            <p:cNvPr id="7" name="Прямоугольник с двумя скругленными противолежащими углами 6"/>
            <p:cNvSpPr/>
            <p:nvPr/>
          </p:nvSpPr>
          <p:spPr>
            <a:xfrm>
              <a:off x="539552" y="584684"/>
              <a:ext cx="3384377" cy="4176464"/>
            </a:xfrm>
            <a:prstGeom prst="round2DiagRect">
              <a:avLst>
                <a:gd name="adj1" fmla="val 27404"/>
                <a:gd name="adj2" fmla="val 0"/>
              </a:avLst>
            </a:prstGeom>
            <a:solidFill>
              <a:schemeClr val="bg1"/>
            </a:solidFill>
            <a:ln>
              <a:solidFill>
                <a:srgbClr val="005A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1585" y="700668"/>
              <a:ext cx="3096344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70C0"/>
                  </a:solidFill>
                </a:rPr>
                <a:t>Интернет-ресурсы: </a:t>
              </a:r>
            </a:p>
            <a:p>
              <a:r>
                <a:rPr lang="en-US" sz="1200" b="1" dirty="0" smtClean="0">
                  <a:solidFill>
                    <a:srgbClr val="0070C0"/>
                  </a:solidFill>
                </a:rPr>
                <a:t> </a:t>
              </a:r>
              <a:endParaRPr lang="ru-RU" sz="1200" b="1" dirty="0" smtClean="0">
                <a:solidFill>
                  <a:srgbClr val="0070C0"/>
                </a:solidFill>
              </a:endParaRPr>
            </a:p>
            <a:p>
              <a:r>
                <a:rPr lang="en-US" sz="1200" b="1" dirty="0">
                  <a:solidFill>
                    <a:srgbClr val="0070C0"/>
                  </a:solidFill>
                  <a:hlinkClick r:id="rId3"/>
                </a:rPr>
                <a:t>http://</a:t>
              </a:r>
              <a:r>
                <a:rPr lang="en-US" sz="1200" b="1" dirty="0" smtClean="0">
                  <a:solidFill>
                    <a:srgbClr val="0070C0"/>
                  </a:solidFill>
                  <a:hlinkClick r:id="rId3"/>
                </a:rPr>
                <a:t>myfhology.info/monsters/krasnishapki.html</a:t>
              </a:r>
              <a:endParaRPr lang="ru-RU" sz="1200" b="1" dirty="0" smtClean="0">
                <a:solidFill>
                  <a:srgbClr val="0070C0"/>
                </a:solidFill>
              </a:endParaRPr>
            </a:p>
            <a:p>
              <a:r>
                <a:rPr lang="en-US" sz="1400" b="1" dirty="0" smtClean="0">
                  <a:solidFill>
                    <a:srgbClr val="0070C0"/>
                  </a:solidFill>
                  <a:hlinkClick r:id="rId4"/>
                </a:rPr>
                <a:t>http</a:t>
              </a:r>
              <a:r>
                <a:rPr lang="en-US" sz="1400" b="1" dirty="0">
                  <a:solidFill>
                    <a:srgbClr val="0070C0"/>
                  </a:solidFill>
                  <a:hlinkClick r:id="rId4"/>
                </a:rPr>
                <a:t>://</a:t>
              </a:r>
              <a:r>
                <a:rPr lang="en-US" sz="1400" b="1" dirty="0" smtClean="0">
                  <a:solidFill>
                    <a:srgbClr val="0070C0"/>
                  </a:solidFill>
                  <a:hlinkClick r:id="rId4"/>
                </a:rPr>
                <a:t>www.avataram.ru/mythology/klurak.html</a:t>
              </a:r>
              <a:r>
                <a:rPr lang="ru-RU" sz="1400" b="1" dirty="0" smtClean="0">
                  <a:solidFill>
                    <a:srgbClr val="0070C0"/>
                  </a:solidFill>
                </a:rPr>
                <a:t> </a:t>
              </a:r>
            </a:p>
            <a:p>
              <a:r>
                <a:rPr lang="en-US" sz="1400" b="1" dirty="0" smtClean="0">
                  <a:solidFill>
                    <a:srgbClr val="0070C0"/>
                  </a:solidFill>
                  <a:hlinkClick r:id="rId5"/>
                </a:rPr>
                <a:t>http</a:t>
              </a:r>
              <a:r>
                <a:rPr lang="en-US" sz="1400" b="1" dirty="0">
                  <a:solidFill>
                    <a:srgbClr val="0070C0"/>
                  </a:solidFill>
                  <a:hlinkClick r:id="rId5"/>
                </a:rPr>
                <a:t>://</a:t>
              </a:r>
              <a:r>
                <a:rPr lang="en-US" sz="1400" b="1" dirty="0" smtClean="0">
                  <a:solidFill>
                    <a:srgbClr val="0070C0"/>
                  </a:solidFill>
                  <a:hlinkClick r:id="rId5"/>
                </a:rPr>
                <a:t>www.avataram.ru/mythology/agiski.html</a:t>
              </a:r>
              <a:r>
                <a:rPr lang="ru-RU" sz="1400" b="1" dirty="0" smtClean="0">
                  <a:solidFill>
                    <a:srgbClr val="0070C0"/>
                  </a:solidFill>
                </a:rPr>
                <a:t> </a:t>
              </a:r>
            </a:p>
            <a:p>
              <a:r>
                <a:rPr lang="en-US" sz="1400" b="1" dirty="0">
                  <a:solidFill>
                    <a:srgbClr val="0070C0"/>
                  </a:solidFill>
                </a:rPr>
                <a:t>http://www.avataram.ru/mythology/leprekon.html </a:t>
              </a:r>
              <a:r>
                <a:rPr lang="ru-RU" sz="1400" b="1" dirty="0" smtClean="0">
                  <a:solidFill>
                    <a:srgbClr val="0070C0"/>
                  </a:solidFill>
                </a:rPr>
                <a:t>   </a:t>
              </a:r>
              <a:endParaRPr lang="ru-RU" sz="1400" b="1" dirty="0" smtClean="0">
                <a:solidFill>
                  <a:srgbClr val="0070C0"/>
                </a:solidFill>
              </a:endParaRPr>
            </a:p>
            <a:p>
              <a:r>
                <a:rPr lang="en-US" sz="1400" b="1" dirty="0">
                  <a:solidFill>
                    <a:srgbClr val="0070C0"/>
                  </a:solidFill>
                </a:rPr>
                <a:t>http://encyclopedia.hobbi-t.ru/index.php?cid=2&amp;tid=24 </a:t>
              </a:r>
              <a:r>
                <a:rPr lang="ru-RU" sz="1400" b="1" dirty="0" smtClean="0">
                  <a:solidFill>
                    <a:srgbClr val="0070C0"/>
                  </a:solidFill>
                </a:rPr>
                <a:t>  </a:t>
              </a:r>
              <a:endParaRPr lang="ru-RU" sz="1400" b="1" dirty="0" smtClean="0">
                <a:solidFill>
                  <a:srgbClr val="0070C0"/>
                </a:solidFill>
              </a:endParaRPr>
            </a:p>
            <a:p>
              <a:r>
                <a:rPr lang="en-US" sz="1400" b="1" dirty="0">
                  <a:solidFill>
                    <a:srgbClr val="0070C0"/>
                  </a:solidFill>
                  <a:hlinkClick r:id="rId6"/>
                </a:rPr>
                <a:t>http://</a:t>
              </a:r>
              <a:r>
                <a:rPr lang="en-US" sz="1400" b="1" dirty="0" smtClean="0">
                  <a:solidFill>
                    <a:srgbClr val="0070C0"/>
                  </a:solidFill>
                  <a:hlinkClick r:id="rId6"/>
                </a:rPr>
                <a:t>godsbay.ru/celts/balor.html</a:t>
              </a:r>
              <a:r>
                <a:rPr lang="ru-RU" sz="1400" b="1" dirty="0" smtClean="0">
                  <a:solidFill>
                    <a:srgbClr val="0070C0"/>
                  </a:solidFill>
                </a:rPr>
                <a:t> </a:t>
              </a:r>
            </a:p>
            <a:p>
              <a:r>
                <a:rPr lang="en-US" sz="1400" b="1" dirty="0">
                  <a:solidFill>
                    <a:srgbClr val="0070C0"/>
                  </a:solidFill>
                  <a:hlinkClick r:id="rId7"/>
                </a:rPr>
                <a:t>http://</a:t>
              </a:r>
              <a:r>
                <a:rPr lang="en-US" sz="1400" b="1" dirty="0" smtClean="0">
                  <a:solidFill>
                    <a:srgbClr val="0070C0"/>
                  </a:solidFill>
                  <a:hlinkClick r:id="rId7"/>
                </a:rPr>
                <a:t>godsbay.ru/celts/fomors.html</a:t>
              </a:r>
              <a:r>
                <a:rPr lang="ru-RU" sz="1400" b="1" dirty="0" smtClean="0">
                  <a:solidFill>
                    <a:srgbClr val="0070C0"/>
                  </a:solidFill>
                </a:rPr>
                <a:t> </a:t>
              </a:r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07" y="3677836"/>
            <a:ext cx="71088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23" y="3026380"/>
            <a:ext cx="71104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07" y="3178795"/>
            <a:ext cx="7110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 descr="http://www.ellf.ru/uploads/posts/2011-01/thumbs/1296043872_1-1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059">
            <a:off x="5036473" y="4198612"/>
            <a:ext cx="3756961" cy="27425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2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518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12</cp:revision>
  <dcterms:modified xsi:type="dcterms:W3CDTF">2012-11-23T14:31:44Z</dcterms:modified>
</cp:coreProperties>
</file>